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7F299-A2C3-44C5-9E2D-B4D1CFBFACB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E035B1A5-DDF7-4E8D-8889-0836CD1B8FE6}">
      <dgm:prSet phldrT="[Text]"/>
      <dgm:spPr/>
      <dgm:t>
        <a:bodyPr/>
        <a:lstStyle/>
        <a:p>
          <a:r>
            <a:rPr lang="en-US"/>
            <a:t>Descriptive</a:t>
          </a:r>
        </a:p>
      </dgm:t>
    </dgm:pt>
    <dgm:pt modelId="{2F11E4EA-DB7D-4232-A065-3CA6ECA231A6}" type="parTrans" cxnId="{1361CC9E-5912-477A-AD6F-1A5697FC5482}">
      <dgm:prSet/>
      <dgm:spPr/>
      <dgm:t>
        <a:bodyPr/>
        <a:lstStyle/>
        <a:p>
          <a:endParaRPr lang="en-US"/>
        </a:p>
      </dgm:t>
    </dgm:pt>
    <dgm:pt modelId="{B86E7E9A-D11A-4880-88AC-D0885D324347}" type="sibTrans" cxnId="{1361CC9E-5912-477A-AD6F-1A5697FC5482}">
      <dgm:prSet/>
      <dgm:spPr/>
      <dgm:t>
        <a:bodyPr/>
        <a:lstStyle/>
        <a:p>
          <a:endParaRPr lang="en-US"/>
        </a:p>
      </dgm:t>
    </dgm:pt>
    <dgm:pt modelId="{947207C0-8D75-47BE-AE73-AEFDE9E9942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Predictive</a:t>
          </a:r>
        </a:p>
      </dgm:t>
    </dgm:pt>
    <dgm:pt modelId="{73D9DB8C-2397-4F8D-8242-F03F7147343A}" type="parTrans" cxnId="{2C4E6320-5F17-49FA-AF63-7AF4076075B1}">
      <dgm:prSet/>
      <dgm:spPr/>
      <dgm:t>
        <a:bodyPr/>
        <a:lstStyle/>
        <a:p>
          <a:endParaRPr lang="en-US"/>
        </a:p>
      </dgm:t>
    </dgm:pt>
    <dgm:pt modelId="{18A43669-060C-477E-8887-8AE9F3590484}" type="sibTrans" cxnId="{2C4E6320-5F17-49FA-AF63-7AF4076075B1}">
      <dgm:prSet/>
      <dgm:spPr/>
      <dgm:t>
        <a:bodyPr/>
        <a:lstStyle/>
        <a:p>
          <a:endParaRPr lang="en-US"/>
        </a:p>
      </dgm:t>
    </dgm:pt>
    <dgm:pt modelId="{A406D936-663B-4837-8D92-AC46C855F882}">
      <dgm:prSet phldrT="[Text]"/>
      <dgm:spPr/>
      <dgm:t>
        <a:bodyPr/>
        <a:lstStyle/>
        <a:p>
          <a:r>
            <a:rPr lang="en-US" dirty="0"/>
            <a:t>Reactive</a:t>
          </a:r>
        </a:p>
      </dgm:t>
    </dgm:pt>
    <dgm:pt modelId="{C6EE207D-04EB-4DAC-9B39-592023C937A1}" type="parTrans" cxnId="{D7DE330A-88C2-4E9D-8478-970311D8AA07}">
      <dgm:prSet/>
      <dgm:spPr/>
      <dgm:t>
        <a:bodyPr/>
        <a:lstStyle/>
        <a:p>
          <a:endParaRPr lang="en-US"/>
        </a:p>
      </dgm:t>
    </dgm:pt>
    <dgm:pt modelId="{615A087A-6B6A-4212-A7AE-2C62A9A290FF}" type="sibTrans" cxnId="{D7DE330A-88C2-4E9D-8478-970311D8AA07}">
      <dgm:prSet/>
      <dgm:spPr/>
      <dgm:t>
        <a:bodyPr/>
        <a:lstStyle/>
        <a:p>
          <a:endParaRPr lang="en-US"/>
        </a:p>
      </dgm:t>
    </dgm:pt>
    <dgm:pt modelId="{731D285B-F578-4D98-B463-BD52137C366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/>
            <a:t>Visionary</a:t>
          </a:r>
        </a:p>
      </dgm:t>
    </dgm:pt>
    <dgm:pt modelId="{1558F6D8-2064-47EC-8B41-6EAF3FB2D333}" type="parTrans" cxnId="{2FDF37DE-D68D-4443-B2BC-AB2EFDC6724D}">
      <dgm:prSet/>
      <dgm:spPr/>
      <dgm:t>
        <a:bodyPr/>
        <a:lstStyle/>
        <a:p>
          <a:endParaRPr lang="en-US"/>
        </a:p>
      </dgm:t>
    </dgm:pt>
    <dgm:pt modelId="{ABD534C0-C888-4145-A3FD-C3978E0577EF}" type="sibTrans" cxnId="{2FDF37DE-D68D-4443-B2BC-AB2EFDC6724D}">
      <dgm:prSet/>
      <dgm:spPr/>
      <dgm:t>
        <a:bodyPr/>
        <a:lstStyle/>
        <a:p>
          <a:endParaRPr lang="en-US"/>
        </a:p>
      </dgm:t>
    </dgm:pt>
    <dgm:pt modelId="{AD490AA7-4D6B-4123-85AB-C01F89F597AD}">
      <dgm:prSet phldrT="[Text]"/>
      <dgm:spPr/>
      <dgm:t>
        <a:bodyPr/>
        <a:lstStyle/>
        <a:p>
          <a:endParaRPr lang="en-US" dirty="0"/>
        </a:p>
      </dgm:t>
    </dgm:pt>
    <dgm:pt modelId="{B674ED2B-875F-419A-9149-7BB39B4B2651}" type="parTrans" cxnId="{9BFDD537-303C-4EDF-A60C-21EF3019BBDA}">
      <dgm:prSet/>
      <dgm:spPr/>
      <dgm:t>
        <a:bodyPr/>
        <a:lstStyle/>
        <a:p>
          <a:endParaRPr lang="en-US"/>
        </a:p>
      </dgm:t>
    </dgm:pt>
    <dgm:pt modelId="{761BCB18-42D5-4B8D-A7CD-9701BC4AFAA6}" type="sibTrans" cxnId="{9BFDD537-303C-4EDF-A60C-21EF3019BBDA}">
      <dgm:prSet/>
      <dgm:spPr/>
      <dgm:t>
        <a:bodyPr/>
        <a:lstStyle/>
        <a:p>
          <a:endParaRPr lang="en-US"/>
        </a:p>
      </dgm:t>
    </dgm:pt>
    <dgm:pt modelId="{C4612563-1A3C-47FC-96AF-40D7B162130A}" type="pres">
      <dgm:prSet presAssocID="{5717F299-A2C3-44C5-9E2D-B4D1CFBFACB1}" presName="CompostProcess" presStyleCnt="0">
        <dgm:presLayoutVars>
          <dgm:dir/>
          <dgm:resizeHandles val="exact"/>
        </dgm:presLayoutVars>
      </dgm:prSet>
      <dgm:spPr/>
    </dgm:pt>
    <dgm:pt modelId="{B74C3879-8BB0-48EA-A451-BEEEA385AD37}" type="pres">
      <dgm:prSet presAssocID="{5717F299-A2C3-44C5-9E2D-B4D1CFBFACB1}" presName="arrow" presStyleLbl="bgShp" presStyleIdx="0" presStyleCn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/>
        </a:p>
      </dgm:t>
    </dgm:pt>
    <dgm:pt modelId="{66FC619F-46CC-4737-85D3-F5923216C308}" type="pres">
      <dgm:prSet presAssocID="{5717F299-A2C3-44C5-9E2D-B4D1CFBFACB1}" presName="linearProcess" presStyleCnt="0"/>
      <dgm:spPr/>
    </dgm:pt>
    <dgm:pt modelId="{F600F311-6572-456F-AC13-B87A30DAB803}" type="pres">
      <dgm:prSet presAssocID="{E035B1A5-DDF7-4E8D-8889-0836CD1B8FE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46513-CFFA-43A9-B4DF-76A2F38E9B08}" type="pres">
      <dgm:prSet presAssocID="{B86E7E9A-D11A-4880-88AC-D0885D324347}" presName="sibTrans" presStyleCnt="0"/>
      <dgm:spPr/>
    </dgm:pt>
    <dgm:pt modelId="{BB58964A-6AD7-473B-9A37-64E5F718F6BF}" type="pres">
      <dgm:prSet presAssocID="{A406D936-663B-4837-8D92-AC46C855F88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B6FE4-0EF7-43DF-831B-5D7ED8F93F88}" type="pres">
      <dgm:prSet presAssocID="{615A087A-6B6A-4212-A7AE-2C62A9A290FF}" presName="sibTrans" presStyleCnt="0"/>
      <dgm:spPr/>
    </dgm:pt>
    <dgm:pt modelId="{B42E50A3-A4F4-4350-9F94-C24961187CBE}" type="pres">
      <dgm:prSet presAssocID="{AD490AA7-4D6B-4123-85AB-C01F89F597A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15ADA-D21F-45AF-B8BB-6EEDAD30EE36}" type="pres">
      <dgm:prSet presAssocID="{761BCB18-42D5-4B8D-A7CD-9701BC4AFAA6}" presName="sibTrans" presStyleCnt="0"/>
      <dgm:spPr/>
    </dgm:pt>
    <dgm:pt modelId="{971FDCB2-FE64-4A90-8E6B-C8F94699287A}" type="pres">
      <dgm:prSet presAssocID="{947207C0-8D75-47BE-AE73-AEFDE9E9942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0764E-6242-491F-80C7-B00A98F74CFA}" type="pres">
      <dgm:prSet presAssocID="{18A43669-060C-477E-8887-8AE9F3590484}" presName="sibTrans" presStyleCnt="0"/>
      <dgm:spPr/>
    </dgm:pt>
    <dgm:pt modelId="{3BBCEF66-1F54-40B5-8980-3771CA1C030D}" type="pres">
      <dgm:prSet presAssocID="{731D285B-F578-4D98-B463-BD52137C366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DD537-303C-4EDF-A60C-21EF3019BBDA}" srcId="{5717F299-A2C3-44C5-9E2D-B4D1CFBFACB1}" destId="{AD490AA7-4D6B-4123-85AB-C01F89F597AD}" srcOrd="2" destOrd="0" parTransId="{B674ED2B-875F-419A-9149-7BB39B4B2651}" sibTransId="{761BCB18-42D5-4B8D-A7CD-9701BC4AFAA6}"/>
    <dgm:cxn modelId="{2C4E6320-5F17-49FA-AF63-7AF4076075B1}" srcId="{5717F299-A2C3-44C5-9E2D-B4D1CFBFACB1}" destId="{947207C0-8D75-47BE-AE73-AEFDE9E9942F}" srcOrd="3" destOrd="0" parTransId="{73D9DB8C-2397-4F8D-8242-F03F7147343A}" sibTransId="{18A43669-060C-477E-8887-8AE9F3590484}"/>
    <dgm:cxn modelId="{8DB2CAE7-5D15-464B-9A74-9EA5D9E9551D}" type="presOf" srcId="{AD490AA7-4D6B-4123-85AB-C01F89F597AD}" destId="{B42E50A3-A4F4-4350-9F94-C24961187CBE}" srcOrd="0" destOrd="0" presId="urn:microsoft.com/office/officeart/2005/8/layout/hProcess9"/>
    <dgm:cxn modelId="{D3018726-1247-4634-B218-941BC4A38AB7}" type="presOf" srcId="{947207C0-8D75-47BE-AE73-AEFDE9E9942F}" destId="{971FDCB2-FE64-4A90-8E6B-C8F94699287A}" srcOrd="0" destOrd="0" presId="urn:microsoft.com/office/officeart/2005/8/layout/hProcess9"/>
    <dgm:cxn modelId="{D7DE330A-88C2-4E9D-8478-970311D8AA07}" srcId="{5717F299-A2C3-44C5-9E2D-B4D1CFBFACB1}" destId="{A406D936-663B-4837-8D92-AC46C855F882}" srcOrd="1" destOrd="0" parTransId="{C6EE207D-04EB-4DAC-9B39-592023C937A1}" sibTransId="{615A087A-6B6A-4212-A7AE-2C62A9A290FF}"/>
    <dgm:cxn modelId="{61295FE2-F83B-423B-BC9C-FF50D36EF6FF}" type="presOf" srcId="{5717F299-A2C3-44C5-9E2D-B4D1CFBFACB1}" destId="{C4612563-1A3C-47FC-96AF-40D7B162130A}" srcOrd="0" destOrd="0" presId="urn:microsoft.com/office/officeart/2005/8/layout/hProcess9"/>
    <dgm:cxn modelId="{2FDF37DE-D68D-4443-B2BC-AB2EFDC6724D}" srcId="{5717F299-A2C3-44C5-9E2D-B4D1CFBFACB1}" destId="{731D285B-F578-4D98-B463-BD52137C3660}" srcOrd="4" destOrd="0" parTransId="{1558F6D8-2064-47EC-8B41-6EAF3FB2D333}" sibTransId="{ABD534C0-C888-4145-A3FD-C3978E0577EF}"/>
    <dgm:cxn modelId="{1361CC9E-5912-477A-AD6F-1A5697FC5482}" srcId="{5717F299-A2C3-44C5-9E2D-B4D1CFBFACB1}" destId="{E035B1A5-DDF7-4E8D-8889-0836CD1B8FE6}" srcOrd="0" destOrd="0" parTransId="{2F11E4EA-DB7D-4232-A065-3CA6ECA231A6}" sibTransId="{B86E7E9A-D11A-4880-88AC-D0885D324347}"/>
    <dgm:cxn modelId="{DCD5FECD-6B56-493C-9F24-266B03373027}" type="presOf" srcId="{A406D936-663B-4837-8D92-AC46C855F882}" destId="{BB58964A-6AD7-473B-9A37-64E5F718F6BF}" srcOrd="0" destOrd="0" presId="urn:microsoft.com/office/officeart/2005/8/layout/hProcess9"/>
    <dgm:cxn modelId="{A885D928-9697-482F-A6DB-1DED68EA6C05}" type="presOf" srcId="{731D285B-F578-4D98-B463-BD52137C3660}" destId="{3BBCEF66-1F54-40B5-8980-3771CA1C030D}" srcOrd="0" destOrd="0" presId="urn:microsoft.com/office/officeart/2005/8/layout/hProcess9"/>
    <dgm:cxn modelId="{74404DB4-F280-4C0B-B853-5E9B91EC7BD0}" type="presOf" srcId="{E035B1A5-DDF7-4E8D-8889-0836CD1B8FE6}" destId="{F600F311-6572-456F-AC13-B87A30DAB803}" srcOrd="0" destOrd="0" presId="urn:microsoft.com/office/officeart/2005/8/layout/hProcess9"/>
    <dgm:cxn modelId="{5F366887-E275-4ABD-A50A-55EE5B852F3C}" type="presParOf" srcId="{C4612563-1A3C-47FC-96AF-40D7B162130A}" destId="{B74C3879-8BB0-48EA-A451-BEEEA385AD37}" srcOrd="0" destOrd="0" presId="urn:microsoft.com/office/officeart/2005/8/layout/hProcess9"/>
    <dgm:cxn modelId="{E9E6BFC4-EEEB-4F17-9275-D5AEA15DCD59}" type="presParOf" srcId="{C4612563-1A3C-47FC-96AF-40D7B162130A}" destId="{66FC619F-46CC-4737-85D3-F5923216C308}" srcOrd="1" destOrd="0" presId="urn:microsoft.com/office/officeart/2005/8/layout/hProcess9"/>
    <dgm:cxn modelId="{4DC03CE0-A10A-443A-B362-70B04A37D26C}" type="presParOf" srcId="{66FC619F-46CC-4737-85D3-F5923216C308}" destId="{F600F311-6572-456F-AC13-B87A30DAB803}" srcOrd="0" destOrd="0" presId="urn:microsoft.com/office/officeart/2005/8/layout/hProcess9"/>
    <dgm:cxn modelId="{D400A748-AC86-4684-AD20-463EEFFF0668}" type="presParOf" srcId="{66FC619F-46CC-4737-85D3-F5923216C308}" destId="{19846513-CFFA-43A9-B4DF-76A2F38E9B08}" srcOrd="1" destOrd="0" presId="urn:microsoft.com/office/officeart/2005/8/layout/hProcess9"/>
    <dgm:cxn modelId="{80A5F302-5277-41EB-8EF2-9F013CAD8572}" type="presParOf" srcId="{66FC619F-46CC-4737-85D3-F5923216C308}" destId="{BB58964A-6AD7-473B-9A37-64E5F718F6BF}" srcOrd="2" destOrd="0" presId="urn:microsoft.com/office/officeart/2005/8/layout/hProcess9"/>
    <dgm:cxn modelId="{0C444D6B-5340-4A2F-9BB4-FC4F7B1ABB39}" type="presParOf" srcId="{66FC619F-46CC-4737-85D3-F5923216C308}" destId="{7A2B6FE4-0EF7-43DF-831B-5D7ED8F93F88}" srcOrd="3" destOrd="0" presId="urn:microsoft.com/office/officeart/2005/8/layout/hProcess9"/>
    <dgm:cxn modelId="{B3D10FCE-4020-40E6-8981-E8D2E9F98D7D}" type="presParOf" srcId="{66FC619F-46CC-4737-85D3-F5923216C308}" destId="{B42E50A3-A4F4-4350-9F94-C24961187CBE}" srcOrd="4" destOrd="0" presId="urn:microsoft.com/office/officeart/2005/8/layout/hProcess9"/>
    <dgm:cxn modelId="{35892954-068E-4D8F-AA34-924D5535BE97}" type="presParOf" srcId="{66FC619F-46CC-4737-85D3-F5923216C308}" destId="{54715ADA-D21F-45AF-B8BB-6EEDAD30EE36}" srcOrd="5" destOrd="0" presId="urn:microsoft.com/office/officeart/2005/8/layout/hProcess9"/>
    <dgm:cxn modelId="{C9A633B0-B694-4FE6-9F6D-B612D84529FF}" type="presParOf" srcId="{66FC619F-46CC-4737-85D3-F5923216C308}" destId="{971FDCB2-FE64-4A90-8E6B-C8F94699287A}" srcOrd="6" destOrd="0" presId="urn:microsoft.com/office/officeart/2005/8/layout/hProcess9"/>
    <dgm:cxn modelId="{382781D7-3FAE-4943-BBB3-8E4155897FC4}" type="presParOf" srcId="{66FC619F-46CC-4737-85D3-F5923216C308}" destId="{8B70764E-6242-491F-80C7-B00A98F74CFA}" srcOrd="7" destOrd="0" presId="urn:microsoft.com/office/officeart/2005/8/layout/hProcess9"/>
    <dgm:cxn modelId="{08AB19F4-B105-449F-8CBB-2E13D6FDE226}" type="presParOf" srcId="{66FC619F-46CC-4737-85D3-F5923216C308}" destId="{3BBCEF66-1F54-40B5-8980-3771CA1C030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3879-8BB0-48EA-A451-BEEEA385AD37}">
      <dsp:nvSpPr>
        <dsp:cNvPr id="0" name=""/>
        <dsp:cNvSpPr/>
      </dsp:nvSpPr>
      <dsp:spPr>
        <a:xfrm>
          <a:off x="584120" y="0"/>
          <a:ext cx="6620033" cy="952500"/>
        </a:xfrm>
        <a:prstGeom prst="rightArrow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0F311-6572-456F-AC13-B87A30DAB803}">
      <dsp:nvSpPr>
        <dsp:cNvPr id="0" name=""/>
        <dsp:cNvSpPr/>
      </dsp:nvSpPr>
      <dsp:spPr>
        <a:xfrm>
          <a:off x="4777" y="285749"/>
          <a:ext cx="1452458" cy="38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Descriptive</a:t>
          </a:r>
        </a:p>
      </dsp:txBody>
      <dsp:txXfrm>
        <a:off x="23376" y="304348"/>
        <a:ext cx="1415260" cy="343802"/>
      </dsp:txXfrm>
    </dsp:sp>
    <dsp:sp modelId="{BB58964A-6AD7-473B-9A37-64E5F718F6BF}">
      <dsp:nvSpPr>
        <dsp:cNvPr id="0" name=""/>
        <dsp:cNvSpPr/>
      </dsp:nvSpPr>
      <dsp:spPr>
        <a:xfrm>
          <a:off x="1586342" y="285749"/>
          <a:ext cx="1452458" cy="38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Reactive</a:t>
          </a:r>
        </a:p>
      </dsp:txBody>
      <dsp:txXfrm>
        <a:off x="1604941" y="304348"/>
        <a:ext cx="1415260" cy="343802"/>
      </dsp:txXfrm>
    </dsp:sp>
    <dsp:sp modelId="{B42E50A3-A4F4-4350-9F94-C24961187CBE}">
      <dsp:nvSpPr>
        <dsp:cNvPr id="0" name=""/>
        <dsp:cNvSpPr/>
      </dsp:nvSpPr>
      <dsp:spPr>
        <a:xfrm>
          <a:off x="3167908" y="285749"/>
          <a:ext cx="1452458" cy="38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186507" y="304348"/>
        <a:ext cx="1415260" cy="343802"/>
      </dsp:txXfrm>
    </dsp:sp>
    <dsp:sp modelId="{971FDCB2-FE64-4A90-8E6B-C8F94699287A}">
      <dsp:nvSpPr>
        <dsp:cNvPr id="0" name=""/>
        <dsp:cNvSpPr/>
      </dsp:nvSpPr>
      <dsp:spPr>
        <a:xfrm>
          <a:off x="4749473" y="285749"/>
          <a:ext cx="1452458" cy="38100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Predictive</a:t>
          </a:r>
        </a:p>
      </dsp:txBody>
      <dsp:txXfrm>
        <a:off x="4768072" y="304348"/>
        <a:ext cx="1415260" cy="343802"/>
      </dsp:txXfrm>
    </dsp:sp>
    <dsp:sp modelId="{3BBCEF66-1F54-40B5-8980-3771CA1C030D}">
      <dsp:nvSpPr>
        <dsp:cNvPr id="0" name=""/>
        <dsp:cNvSpPr/>
      </dsp:nvSpPr>
      <dsp:spPr>
        <a:xfrm>
          <a:off x="6331039" y="285749"/>
          <a:ext cx="1452458" cy="38100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Visionary</a:t>
          </a:r>
        </a:p>
      </dsp:txBody>
      <dsp:txXfrm>
        <a:off x="6349638" y="304348"/>
        <a:ext cx="1415260" cy="343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D88C-7604-ED47-896D-55FC87E64187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59C1A-9DCD-324A-BEE2-EC728A5B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271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F3E7-D599-AB48-8D9F-9F00FB28072E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52190-844C-6647-B3DA-C55597CA0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916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4358"/>
            <a:ext cx="7772400" cy="12055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40133"/>
            <a:ext cx="6400800" cy="11422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73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6DFD61-04D6-B043-8980-F66A25D26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5701"/>
            <a:ext cx="8229600" cy="3571926"/>
          </a:xfrm>
          <a:prstGeom prst="rect">
            <a:avLst/>
          </a:prstGeom>
        </p:spPr>
        <p:txBody>
          <a:bodyPr/>
          <a:lstStyle>
            <a:lvl1pPr marL="0" indent="0">
              <a:buSzPct val="52000"/>
              <a:buFont typeface="Arial"/>
              <a:buNone/>
              <a:defRPr sz="2400" b="0" i="0">
                <a:latin typeface="Calibri Light"/>
                <a:cs typeface="Calibri Light"/>
              </a:defRPr>
            </a:lvl1pPr>
            <a:lvl2pPr>
              <a:defRPr sz="2000" b="0" i="0">
                <a:latin typeface="Calibri Light"/>
                <a:cs typeface="Calibri Light"/>
              </a:defRPr>
            </a:lvl2pPr>
            <a:lvl3pPr>
              <a:defRPr sz="18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29588"/>
            <a:ext cx="8229600" cy="739797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73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6DFD61-04D6-B043-8980-F66A25D26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315"/>
            <a:ext cx="8229600" cy="73979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5700"/>
            <a:ext cx="4040188" cy="3648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Calibri Light"/>
                <a:cs typeface="Calibri Light"/>
              </a:defRPr>
            </a:lvl1pPr>
            <a:lvl2pPr marL="457200" indent="0">
              <a:buNone/>
              <a:defRPr sz="2000" b="0" i="0"/>
            </a:lvl2pPr>
            <a:lvl3pPr marL="914400" indent="0">
              <a:buNone/>
              <a:defRPr sz="1800" b="0" i="0"/>
            </a:lvl3pPr>
            <a:lvl4pPr marL="1371600" indent="0">
              <a:buNone/>
              <a:defRPr sz="1600" b="0" i="0"/>
            </a:lvl4pPr>
            <a:lvl5pPr marL="1828800" indent="0">
              <a:buNone/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646612" y="1808337"/>
            <a:ext cx="4040188" cy="364889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latin typeface="Calibri Light"/>
                <a:cs typeface="Calibri Light"/>
              </a:defRPr>
            </a:lvl1pPr>
            <a:lvl2pPr>
              <a:defRPr sz="2000" b="0" i="0"/>
            </a:lvl2pPr>
            <a:lvl3pPr>
              <a:defRPr sz="1800" b="0" i="0"/>
            </a:lvl3pPr>
            <a:lvl4pPr>
              <a:defRPr sz="1600" b="0" i="0"/>
            </a:lvl4pPr>
            <a:lvl5pPr>
              <a:defRPr sz="1600" b="0" i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73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26DFD61-04D6-B043-8980-F66A25D267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658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79697" y="758776"/>
            <a:ext cx="3968482" cy="4823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6DFD61-04D6-B043-8980-F66A25D267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317" y="758776"/>
            <a:ext cx="4075145" cy="4823877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822" y="865456"/>
            <a:ext cx="3806758" cy="594946"/>
          </a:xfrm>
          <a:prstGeom prst="rect">
            <a:avLst/>
          </a:prstGeom>
          <a:solidFill>
            <a:srgbClr val="E7E6E6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as an Operational Metric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happened?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61736" y="902013"/>
            <a:ext cx="3540843" cy="5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as a Business Asset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happen?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42644270"/>
              </p:ext>
            </p:extLst>
          </p:nvPr>
        </p:nvGraphicFramePr>
        <p:xfrm>
          <a:off x="677863" y="1669273"/>
          <a:ext cx="7788275" cy="95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5830" y="2785967"/>
            <a:ext cx="315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How many grants did we award in FY10?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182972"/>
            <a:ext cx="320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How many institutions received an award in FY12?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8480" y="3764859"/>
            <a:ext cx="3323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How much funding was awarded to institutions in Congressional District CA06?</a:t>
            </a:r>
            <a:endParaRPr lang="en-US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418878"/>
            <a:ext cx="320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What was the award rate for the Dimensions of Biodiversity Program?</a:t>
            </a:r>
            <a:endParaRPr lang="en-US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198" y="4980792"/>
            <a:ext cx="320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How many proposals were returned without review?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762192"/>
            <a:ext cx="2002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How can NSF integrate </a:t>
            </a:r>
            <a:r>
              <a:rPr lang="en-US" sz="1400" i="1" dirty="0"/>
              <a:t>education and research to produce a diverse STEM workforce with cutting edge </a:t>
            </a:r>
            <a:r>
              <a:rPr lang="en-US" sz="1400" i="1" dirty="0" smtClean="0"/>
              <a:t>capabilities?</a:t>
            </a:r>
            <a:endParaRPr lang="en-US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094911" y="4603309"/>
            <a:ext cx="1239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at a cost of X,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0803" y="4372711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/>
              <a:t>If we do this, </a:t>
            </a:r>
            <a:endParaRPr lang="en-US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43030" y="4867631"/>
            <a:ext cx="278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We expect to see a Y% increase of scientists and engineers with interdisciplinary expertise by year Z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44909" y="3358846"/>
            <a:ext cx="7418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Deriving a strategy through analytics </a:t>
            </a:r>
            <a:endParaRPr lang="en-US" sz="1050" dirty="0"/>
          </a:p>
        </p:txBody>
      </p:sp>
      <p:sp>
        <p:nvSpPr>
          <p:cNvPr id="21" name="Bent Arrow 20"/>
          <p:cNvSpPr/>
          <p:nvPr/>
        </p:nvSpPr>
        <p:spPr>
          <a:xfrm rot="5400000">
            <a:off x="7075406" y="3505669"/>
            <a:ext cx="1221020" cy="575626"/>
          </a:xfrm>
          <a:prstGeom prst="bentArrow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3095" y="758776"/>
            <a:ext cx="1501084" cy="48238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6826" y="1436111"/>
            <a:ext cx="14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“The Chasm”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3287464" y="947169"/>
            <a:ext cx="2625520" cy="938076"/>
          </a:xfrm>
          <a:prstGeom prst="curvedDownArrow">
            <a:avLst/>
          </a:prstGeom>
          <a:gradFill flip="none" rotWithShape="1">
            <a:gsLst>
              <a:gs pos="100000">
                <a:schemeClr val="accent3">
                  <a:lumMod val="75000"/>
                </a:schemeClr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42218" y="2239672"/>
            <a:ext cx="14604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Data Governance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Data provisioning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Data curation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Privacy/ethics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Security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Data retention/ disposal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9969" y="3884964"/>
            <a:ext cx="17199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Workforce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Technology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Process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_x0020_Category xmlns="94baa0ab-dfc3-41f9-b198-3aadac2fb013" xsi:nil="true"/>
    <Category xmlns="94baa0ab-dfc3-41f9-b198-3aadac2fb013">Template</Category>
    <Year xmlns="94baa0ab-dfc3-41f9-b198-3aadac2fb013" xsi:nil="true"/>
    <Date xmlns="94baa0ab-dfc3-41f9-b198-3aadac2fb013" xsi:nil="true"/>
    <Document_x0020_Type xmlns="94baa0ab-dfc3-41f9-b198-3aadac2fb013">Communication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16D5D42BAFB4A92BE182BEA2C60EF" ma:contentTypeVersion="7" ma:contentTypeDescription="Create a new document." ma:contentTypeScope="" ma:versionID="7d506d058c85d23523d54ca85405fa59">
  <xsd:schema xmlns:xsd="http://www.w3.org/2001/XMLSchema" xmlns:xs="http://www.w3.org/2001/XMLSchema" xmlns:p="http://schemas.microsoft.com/office/2006/metadata/properties" xmlns:ns2="94baa0ab-dfc3-41f9-b198-3aadac2fb013" targetNamespace="http://schemas.microsoft.com/office/2006/metadata/properties" ma:root="true" ma:fieldsID="7f61ff1d983bef7ae4aca19d77a1d0c2" ns2:_="">
    <xsd:import namespace="94baa0ab-dfc3-41f9-b198-3aadac2fb013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Category" minOccurs="0"/>
                <xsd:element ref="ns2:Sub_x0020_Category" minOccurs="0"/>
                <xsd:element ref="ns2:Year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a0ab-dfc3-41f9-b198-3aadac2fb013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restriction base="dms:Choice">
          <xsd:enumeration value="Air Quality Reports"/>
          <xsd:enumeration value="Budget"/>
          <xsd:enumeration value="Communication"/>
          <xsd:enumeration value="Continuity of Operations"/>
          <xsd:enumeration value="Employee Performance Management"/>
          <xsd:enumeration value="Functional Review"/>
          <xsd:enumeration value="Policy Development"/>
          <xsd:enumeration value="Performance Metrics"/>
          <xsd:enumeration value="Program Review"/>
          <xsd:enumeration value="OIRM Suggestion Responses"/>
          <xsd:enumeration value="Operating Procedures"/>
          <xsd:enumeration value="Surveys"/>
        </xsd:restriction>
      </xsd:simpleType>
    </xsd:element>
    <xsd:element name="Category" ma:index="9" nillable="true" ma:displayName="Category" ma:format="Dropdown" ma:internalName="Category">
      <xsd:simpleType>
        <xsd:restriction base="dms:Choice">
          <xsd:enumeration value="Appropriation Hearing Back-up Book"/>
          <xsd:enumeration value="CHCO Chats"/>
          <xsd:enumeration value="Operating Plans"/>
          <xsd:enumeration value="Newsletters"/>
          <xsd:enumeration value="OIRM All Hands Meeting"/>
          <xsd:enumeration value="OIRM Specific"/>
          <xsd:enumeration value="OIRM Employee Engagement"/>
          <xsd:enumeration value="OIRM Upward Feedback"/>
          <xsd:enumeration value="OIRM Customer Satisfaction Survey"/>
          <xsd:enumeration value="Template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ub_x0020_Category" ma:index="10" nillable="true" ma:displayName="Sub Category" ma:format="Dropdown" ma:internalName="Sub_x0020_Category">
      <xsd:simpleType>
        <xsd:restriction base="dms:Choice">
          <xsd:enumeration value="Central"/>
          <xsd:enumeration value="Distributed"/>
          <xsd:enumeration value="Logos"/>
          <xsd:enumeration value="Photos"/>
          <xsd:enumeration value="Templates"/>
          <xsd:enumeration value="Powerpoint"/>
          <xsd:enumeration value="E-Bulletin"/>
        </xsd:restriction>
      </xsd:simpleType>
    </xsd:element>
    <xsd:element name="Year" ma:index="11" nillable="true" ma:displayName="Issue" ma:internalName="Year">
      <xsd:simpleType>
        <xsd:restriction base="dms:Text">
          <xsd:maxLength value="255"/>
        </xsd:restriction>
      </xsd:simpleType>
    </xsd:element>
    <xsd:element name="Date" ma:index="13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D5A83-C7FC-4360-A441-510E2D82ED29}">
  <ds:schemaRefs>
    <ds:schemaRef ds:uri="http://schemas.microsoft.com/office/2006/documentManagement/types"/>
    <ds:schemaRef ds:uri="94baa0ab-dfc3-41f9-b198-3aadac2fb013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B19B58-9ADB-4AA4-8EB7-AAEAF9AD6A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8DC86A-4103-4403-980C-C50B4DC619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a0ab-dfc3-41f9-b198-3aadac2fb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DIS.thmx</Template>
  <TotalTime>2393</TotalTime>
  <Words>143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DIS</vt:lpstr>
      <vt:lpstr>PowerPoint Presentation</vt:lpstr>
    </vt:vector>
  </TitlesOfParts>
  <Company>NSF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Leon, Katherine</dc:creator>
  <cp:lastModifiedBy>Rich, Jeffrey S.</cp:lastModifiedBy>
  <cp:revision>59</cp:revision>
  <dcterms:created xsi:type="dcterms:W3CDTF">2015-03-26T14:32:40Z</dcterms:created>
  <dcterms:modified xsi:type="dcterms:W3CDTF">2016-05-19T21:15:51Z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0x010100B5216D5D42BAFB4A92BE182BEA2C60EF</vt:lpwstr>
  </property>
</Properties>
</file>